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60" r:id="rId3"/>
    <p:sldId id="268" r:id="rId4"/>
    <p:sldId id="269" r:id="rId5"/>
    <p:sldId id="270" r:id="rId6"/>
    <p:sldId id="271" r:id="rId7"/>
    <p:sldId id="272" r:id="rId8"/>
    <p:sldId id="266" r:id="rId9"/>
    <p:sldId id="267" r:id="rId10"/>
    <p:sldId id="262" r:id="rId11"/>
    <p:sldId id="263" r:id="rId12"/>
    <p:sldId id="264" r:id="rId13"/>
    <p:sldId id="257" r:id="rId14"/>
    <p:sldId id="258" r:id="rId15"/>
    <p:sldId id="261" r:id="rId16"/>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pt-BR" smtClean="0"/>
              <a:t>Clique para editar o título mestre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smtClean="0"/>
              <a:t>Clique para editar o estilo do subtítulo mestre</a:t>
            </a:r>
            <a:endParaRPr lang="en-US" dirty="0"/>
          </a:p>
        </p:txBody>
      </p:sp>
      <p:sp>
        <p:nvSpPr>
          <p:cNvPr id="4" name="Date Placeholder 3"/>
          <p:cNvSpPr>
            <a:spLocks noGrp="1"/>
          </p:cNvSpPr>
          <p:nvPr>
            <p:ph type="dt" sz="half" idx="10"/>
          </p:nvPr>
        </p:nvSpPr>
        <p:spPr/>
        <p:txBody>
          <a:bodyPr/>
          <a:lstStyle/>
          <a:p>
            <a:fld id="{9F1B93C1-38D3-4285-B9FE-DF8A7D24954A}" type="datetimeFigureOut">
              <a:rPr lang="pt-BR" smtClean="0"/>
              <a:t>07/11/2013</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83BC80CC-3537-4CE0-A018-0277EFD5A7D1}" type="slidenum">
              <a:rPr lang="pt-BR" smtClean="0"/>
              <a:t>‹nº›</a:t>
            </a:fld>
            <a:endParaRPr lang="pt-BR"/>
          </a:p>
        </p:txBody>
      </p:sp>
    </p:spTree>
    <p:extLst>
      <p:ext uri="{BB962C8B-B14F-4D97-AF65-F5344CB8AC3E}">
        <p14:creationId xmlns:p14="http://schemas.microsoft.com/office/powerpoint/2010/main" val="8000089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Content Placeholder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9F1B93C1-38D3-4285-B9FE-DF8A7D24954A}" type="datetimeFigureOut">
              <a:rPr lang="pt-BR" smtClean="0"/>
              <a:t>07/11/2013</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83BC80CC-3537-4CE0-A018-0277EFD5A7D1}" type="slidenum">
              <a:rPr lang="pt-BR" smtClean="0"/>
              <a:t>‹nº›</a:t>
            </a:fld>
            <a:endParaRPr lang="pt-BR"/>
          </a:p>
        </p:txBody>
      </p:sp>
    </p:spTree>
    <p:extLst>
      <p:ext uri="{BB962C8B-B14F-4D97-AF65-F5344CB8AC3E}">
        <p14:creationId xmlns:p14="http://schemas.microsoft.com/office/powerpoint/2010/main" val="37800750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pt-BR" smtClean="0"/>
              <a:t>Clique para editar o título mestre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p:txBody>
          <a:bodyPr/>
          <a:lstStyle/>
          <a:p>
            <a:fld id="{9F1B93C1-38D3-4285-B9FE-DF8A7D24954A}" type="datetimeFigureOut">
              <a:rPr lang="pt-BR" smtClean="0"/>
              <a:t>07/11/2013</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83BC80CC-3537-4CE0-A018-0277EFD5A7D1}" type="slidenum">
              <a:rPr lang="pt-BR" smtClean="0"/>
              <a:t>‹nº›</a:t>
            </a:fld>
            <a:endParaRPr lang="pt-BR"/>
          </a:p>
        </p:txBody>
      </p:sp>
    </p:spTree>
    <p:extLst>
      <p:ext uri="{BB962C8B-B14F-4D97-AF65-F5344CB8AC3E}">
        <p14:creationId xmlns:p14="http://schemas.microsoft.com/office/powerpoint/2010/main" val="301540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Date Placeholder 4"/>
          <p:cNvSpPr>
            <a:spLocks noGrp="1"/>
          </p:cNvSpPr>
          <p:nvPr>
            <p:ph type="dt" sz="half" idx="10"/>
          </p:nvPr>
        </p:nvSpPr>
        <p:spPr/>
        <p:txBody>
          <a:bodyPr/>
          <a:lstStyle/>
          <a:p>
            <a:fld id="{9F1B93C1-38D3-4285-B9FE-DF8A7D24954A}" type="datetimeFigureOut">
              <a:rPr lang="pt-BR" smtClean="0"/>
              <a:t>07/11/2013</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83BC80CC-3537-4CE0-A018-0277EFD5A7D1}" type="slidenum">
              <a:rPr lang="pt-BR" smtClean="0"/>
              <a:t>‹nº›</a:t>
            </a:fld>
            <a:endParaRPr lang="pt-BR"/>
          </a:p>
        </p:txBody>
      </p:sp>
    </p:spTree>
    <p:extLst>
      <p:ext uri="{BB962C8B-B14F-4D97-AF65-F5344CB8AC3E}">
        <p14:creationId xmlns:p14="http://schemas.microsoft.com/office/powerpoint/2010/main" val="34070416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pt-BR" smtClean="0"/>
              <a:t>Clique para editar o título mestre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Content Placeholder 3"/>
          <p:cNvSpPr>
            <a:spLocks noGrp="1"/>
          </p:cNvSpPr>
          <p:nvPr>
            <p:ph sz="half" idx="2"/>
          </p:nvPr>
        </p:nvSpPr>
        <p:spPr>
          <a:xfrm>
            <a:off x="839788" y="2505075"/>
            <a:ext cx="5157787" cy="368458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Content Placeholder 5"/>
          <p:cNvSpPr>
            <a:spLocks noGrp="1"/>
          </p:cNvSpPr>
          <p:nvPr>
            <p:ph sz="quarter" idx="4"/>
          </p:nvPr>
        </p:nvSpPr>
        <p:spPr>
          <a:xfrm>
            <a:off x="6172200" y="2505075"/>
            <a:ext cx="5183188" cy="368458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7" name="Date Placeholder 6"/>
          <p:cNvSpPr>
            <a:spLocks noGrp="1"/>
          </p:cNvSpPr>
          <p:nvPr>
            <p:ph type="dt" sz="half" idx="10"/>
          </p:nvPr>
        </p:nvSpPr>
        <p:spPr/>
        <p:txBody>
          <a:bodyPr/>
          <a:lstStyle/>
          <a:p>
            <a:fld id="{9F1B93C1-38D3-4285-B9FE-DF8A7D24954A}" type="datetimeFigureOut">
              <a:rPr lang="pt-BR" smtClean="0"/>
              <a:t>07/11/2013</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83BC80CC-3537-4CE0-A018-0277EFD5A7D1}" type="slidenum">
              <a:rPr lang="pt-BR" smtClean="0"/>
              <a:t>‹nº›</a:t>
            </a:fld>
            <a:endParaRPr lang="pt-BR"/>
          </a:p>
        </p:txBody>
      </p:sp>
    </p:spTree>
    <p:extLst>
      <p:ext uri="{BB962C8B-B14F-4D97-AF65-F5344CB8AC3E}">
        <p14:creationId xmlns:p14="http://schemas.microsoft.com/office/powerpoint/2010/main" val="17127001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Date Placeholder 2"/>
          <p:cNvSpPr>
            <a:spLocks noGrp="1"/>
          </p:cNvSpPr>
          <p:nvPr>
            <p:ph type="dt" sz="half" idx="10"/>
          </p:nvPr>
        </p:nvSpPr>
        <p:spPr/>
        <p:txBody>
          <a:bodyPr/>
          <a:lstStyle/>
          <a:p>
            <a:fld id="{9F1B93C1-38D3-4285-B9FE-DF8A7D24954A}" type="datetimeFigureOut">
              <a:rPr lang="pt-BR" smtClean="0"/>
              <a:t>07/11/2013</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83BC80CC-3537-4CE0-A018-0277EFD5A7D1}" type="slidenum">
              <a:rPr lang="pt-BR" smtClean="0"/>
              <a:t>‹nº›</a:t>
            </a:fld>
            <a:endParaRPr lang="pt-BR"/>
          </a:p>
        </p:txBody>
      </p:sp>
    </p:spTree>
    <p:extLst>
      <p:ext uri="{BB962C8B-B14F-4D97-AF65-F5344CB8AC3E}">
        <p14:creationId xmlns:p14="http://schemas.microsoft.com/office/powerpoint/2010/main" val="33496913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1B93C1-38D3-4285-B9FE-DF8A7D24954A}" type="datetimeFigureOut">
              <a:rPr lang="pt-BR" smtClean="0"/>
              <a:t>07/11/2013</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83BC80CC-3537-4CE0-A018-0277EFD5A7D1}" type="slidenum">
              <a:rPr lang="pt-BR" smtClean="0"/>
              <a:t>‹nº›</a:t>
            </a:fld>
            <a:endParaRPr lang="pt-BR"/>
          </a:p>
        </p:txBody>
      </p:sp>
    </p:spTree>
    <p:extLst>
      <p:ext uri="{BB962C8B-B14F-4D97-AF65-F5344CB8AC3E}">
        <p14:creationId xmlns:p14="http://schemas.microsoft.com/office/powerpoint/2010/main" val="13695738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pt-BR" smtClean="0"/>
              <a:t>Clique para editar o título mestre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Clique para editar o texto mestre</a:t>
            </a:r>
          </a:p>
        </p:txBody>
      </p:sp>
      <p:sp>
        <p:nvSpPr>
          <p:cNvPr id="5" name="Date Placeholder 4"/>
          <p:cNvSpPr>
            <a:spLocks noGrp="1"/>
          </p:cNvSpPr>
          <p:nvPr>
            <p:ph type="dt" sz="half" idx="10"/>
          </p:nvPr>
        </p:nvSpPr>
        <p:spPr/>
        <p:txBody>
          <a:bodyPr/>
          <a:lstStyle/>
          <a:p>
            <a:fld id="{9F1B93C1-38D3-4285-B9FE-DF8A7D24954A}" type="datetimeFigureOut">
              <a:rPr lang="pt-BR" smtClean="0"/>
              <a:t>07/11/2013</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83BC80CC-3537-4CE0-A018-0277EFD5A7D1}" type="slidenum">
              <a:rPr lang="pt-BR" smtClean="0"/>
              <a:t>‹nº›</a:t>
            </a:fld>
            <a:endParaRPr lang="pt-BR"/>
          </a:p>
        </p:txBody>
      </p:sp>
    </p:spTree>
    <p:extLst>
      <p:ext uri="{BB962C8B-B14F-4D97-AF65-F5344CB8AC3E}">
        <p14:creationId xmlns:p14="http://schemas.microsoft.com/office/powerpoint/2010/main" val="25644794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pt-BR" smtClean="0"/>
              <a:t>Clique para editar o título mestre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Clique para editar o texto mestre</a:t>
            </a:r>
          </a:p>
        </p:txBody>
      </p:sp>
      <p:sp>
        <p:nvSpPr>
          <p:cNvPr id="5" name="Date Placeholder 4"/>
          <p:cNvSpPr>
            <a:spLocks noGrp="1"/>
          </p:cNvSpPr>
          <p:nvPr>
            <p:ph type="dt" sz="half" idx="10"/>
          </p:nvPr>
        </p:nvSpPr>
        <p:spPr/>
        <p:txBody>
          <a:bodyPr/>
          <a:lstStyle/>
          <a:p>
            <a:fld id="{9F1B93C1-38D3-4285-B9FE-DF8A7D24954A}" type="datetimeFigureOut">
              <a:rPr lang="pt-BR" smtClean="0"/>
              <a:t>07/11/2013</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83BC80CC-3537-4CE0-A018-0277EFD5A7D1}" type="slidenum">
              <a:rPr lang="pt-BR" smtClean="0"/>
              <a:t>‹nº›</a:t>
            </a:fld>
            <a:endParaRPr lang="pt-BR"/>
          </a:p>
        </p:txBody>
      </p:sp>
    </p:spTree>
    <p:extLst>
      <p:ext uri="{BB962C8B-B14F-4D97-AF65-F5344CB8AC3E}">
        <p14:creationId xmlns:p14="http://schemas.microsoft.com/office/powerpoint/2010/main" val="15780197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9F1B93C1-38D3-4285-B9FE-DF8A7D24954A}" type="datetimeFigureOut">
              <a:rPr lang="pt-BR" smtClean="0"/>
              <a:t>07/11/2013</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83BC80CC-3537-4CE0-A018-0277EFD5A7D1}" type="slidenum">
              <a:rPr lang="pt-BR" smtClean="0"/>
              <a:t>‹nº›</a:t>
            </a:fld>
            <a:endParaRPr lang="pt-BR"/>
          </a:p>
        </p:txBody>
      </p:sp>
    </p:spTree>
    <p:extLst>
      <p:ext uri="{BB962C8B-B14F-4D97-AF65-F5344CB8AC3E}">
        <p14:creationId xmlns:p14="http://schemas.microsoft.com/office/powerpoint/2010/main" val="24215645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pt-BR" smtClean="0"/>
              <a:t>Clique para editar o título mestre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9F1B93C1-38D3-4285-B9FE-DF8A7D24954A}" type="datetimeFigureOut">
              <a:rPr lang="pt-BR" smtClean="0"/>
              <a:t>07/11/2013</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83BC80CC-3537-4CE0-A018-0277EFD5A7D1}" type="slidenum">
              <a:rPr lang="pt-BR" smtClean="0"/>
              <a:t>‹nº›</a:t>
            </a:fld>
            <a:endParaRPr lang="pt-BR"/>
          </a:p>
        </p:txBody>
      </p:sp>
    </p:spTree>
    <p:extLst>
      <p:ext uri="{BB962C8B-B14F-4D97-AF65-F5344CB8AC3E}">
        <p14:creationId xmlns:p14="http://schemas.microsoft.com/office/powerpoint/2010/main" val="8144073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smtClean="0"/>
              <a:t>Clique para editar o título mestre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1B93C1-38D3-4285-B9FE-DF8A7D24954A}" type="datetimeFigureOut">
              <a:rPr lang="pt-BR" smtClean="0"/>
              <a:t>07/11/2013</a:t>
            </a:fld>
            <a:endParaRPr lang="pt-B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BC80CC-3537-4CE0-A018-0277EFD5A7D1}" type="slidenum">
              <a:rPr lang="pt-BR" smtClean="0"/>
              <a:t>‹nº›</a:t>
            </a:fld>
            <a:endParaRPr lang="pt-BR"/>
          </a:p>
        </p:txBody>
      </p:sp>
    </p:spTree>
    <p:extLst>
      <p:ext uri="{BB962C8B-B14F-4D97-AF65-F5344CB8AC3E}">
        <p14:creationId xmlns:p14="http://schemas.microsoft.com/office/powerpoint/2010/main" val="2597175763"/>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normAutofit fontScale="90000"/>
          </a:bodyPr>
          <a:lstStyle/>
          <a:p>
            <a:r>
              <a:rPr lang="pt-BR" b="1" dirty="0"/>
              <a:t>Aula Cartografia dos [novos] Meios e Analítica Cultural</a:t>
            </a:r>
            <a:br>
              <a:rPr lang="pt-BR" b="1" dirty="0"/>
            </a:br>
            <a:endParaRPr lang="pt-BR" dirty="0"/>
          </a:p>
        </p:txBody>
      </p:sp>
      <p:sp>
        <p:nvSpPr>
          <p:cNvPr id="3" name="Subtítulo 2"/>
          <p:cNvSpPr>
            <a:spLocks noGrp="1"/>
          </p:cNvSpPr>
          <p:nvPr>
            <p:ph type="subTitle" idx="1"/>
          </p:nvPr>
        </p:nvSpPr>
        <p:spPr/>
        <p:txBody>
          <a:bodyPr/>
          <a:lstStyle/>
          <a:p>
            <a:r>
              <a:rPr lang="pt-BR" dirty="0" smtClean="0"/>
              <a:t>Lev </a:t>
            </a:r>
            <a:r>
              <a:rPr lang="pt-BR" dirty="0" err="1" smtClean="0"/>
              <a:t>Manovich</a:t>
            </a:r>
            <a:r>
              <a:rPr lang="pt-BR" dirty="0" smtClean="0"/>
              <a:t>, Mark B. Hansen</a:t>
            </a:r>
            <a:endParaRPr lang="pt-BR" dirty="0"/>
          </a:p>
        </p:txBody>
      </p:sp>
    </p:spTree>
    <p:extLst>
      <p:ext uri="{BB962C8B-B14F-4D97-AF65-F5344CB8AC3E}">
        <p14:creationId xmlns:p14="http://schemas.microsoft.com/office/powerpoint/2010/main" val="15428831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Tópicos/Questões orientadoras</a:t>
            </a:r>
            <a:endParaRPr lang="pt-BR" dirty="0"/>
          </a:p>
        </p:txBody>
      </p:sp>
      <p:sp>
        <p:nvSpPr>
          <p:cNvPr id="3" name="Espaço Reservado para Conteúdo 2"/>
          <p:cNvSpPr>
            <a:spLocks noGrp="1"/>
          </p:cNvSpPr>
          <p:nvPr>
            <p:ph idx="1"/>
          </p:nvPr>
        </p:nvSpPr>
        <p:spPr/>
        <p:txBody>
          <a:bodyPr>
            <a:normAutofit lnSpcReduction="10000"/>
          </a:bodyPr>
          <a:lstStyle/>
          <a:p>
            <a:pPr marL="514350" indent="-514350">
              <a:buAutoNum type="arabicPeriod"/>
            </a:pPr>
            <a:r>
              <a:rPr lang="pt-BR" b="1" dirty="0" smtClean="0"/>
              <a:t>O que estes textos/autores/procedimentos fazem na disciplina de Pesquisa em Audiovisual?</a:t>
            </a:r>
            <a:endParaRPr lang="pt-BR" b="1" dirty="0" smtClean="0"/>
          </a:p>
          <a:p>
            <a:pPr marL="514350" indent="-514350">
              <a:buAutoNum type="arabicPeriod"/>
            </a:pPr>
            <a:r>
              <a:rPr lang="pt-BR" dirty="0" smtClean="0"/>
              <a:t> </a:t>
            </a:r>
            <a:r>
              <a:rPr lang="pt-BR" b="1" dirty="0" err="1" smtClean="0"/>
              <a:t>Manovich</a:t>
            </a:r>
            <a:r>
              <a:rPr lang="pt-BR" b="1" dirty="0" smtClean="0"/>
              <a:t> </a:t>
            </a:r>
          </a:p>
          <a:p>
            <a:pPr marL="0" indent="0">
              <a:buNone/>
            </a:pPr>
            <a:r>
              <a:rPr lang="pt-BR" dirty="0" smtClean="0"/>
              <a:t>2.1 – pesquisador, objeto, objetos empíricos, problema, metodologia.</a:t>
            </a:r>
          </a:p>
          <a:p>
            <a:pPr marL="514350" indent="-514350">
              <a:buAutoNum type="arabicPeriod" startAt="3"/>
            </a:pPr>
            <a:r>
              <a:rPr lang="pt-BR" b="1" dirty="0" smtClean="0"/>
              <a:t>Hansen</a:t>
            </a:r>
          </a:p>
          <a:p>
            <a:pPr marL="0" indent="0">
              <a:buNone/>
            </a:pPr>
            <a:r>
              <a:rPr lang="pt-BR" dirty="0" smtClean="0"/>
              <a:t>3.1 - </a:t>
            </a:r>
            <a:r>
              <a:rPr lang="pt-BR" dirty="0" smtClean="0"/>
              <a:t>pesquisador, objeto, objetos empíricos, problema, metodologia.</a:t>
            </a:r>
            <a:endParaRPr lang="pt-BR" dirty="0" smtClean="0"/>
          </a:p>
          <a:p>
            <a:pPr marL="0" indent="0">
              <a:buNone/>
            </a:pPr>
            <a:r>
              <a:rPr lang="pt-BR" b="1" dirty="0" smtClean="0"/>
              <a:t>4. Contribuições específicas sobre o cartografar</a:t>
            </a:r>
          </a:p>
          <a:p>
            <a:pPr marL="0" indent="0">
              <a:buNone/>
            </a:pPr>
            <a:r>
              <a:rPr lang="pt-BR" b="1" dirty="0" smtClean="0"/>
              <a:t>5. Hansen criticando </a:t>
            </a:r>
            <a:r>
              <a:rPr lang="pt-BR" b="1" dirty="0" err="1" smtClean="0"/>
              <a:t>Manovich</a:t>
            </a:r>
            <a:endParaRPr lang="pt-BR" b="1" dirty="0" smtClean="0"/>
          </a:p>
          <a:p>
            <a:pPr marL="0" indent="0">
              <a:buNone/>
            </a:pPr>
            <a:r>
              <a:rPr lang="pt-BR" dirty="0" smtClean="0"/>
              <a:t>6. </a:t>
            </a:r>
            <a:r>
              <a:rPr lang="pt-BR" dirty="0" err="1" smtClean="0"/>
              <a:t>Manovich</a:t>
            </a:r>
            <a:r>
              <a:rPr lang="pt-BR" dirty="0" smtClean="0"/>
              <a:t> “2.0” – cultural </a:t>
            </a:r>
            <a:r>
              <a:rPr lang="pt-BR" dirty="0" err="1" smtClean="0"/>
              <a:t>analytics</a:t>
            </a:r>
            <a:endParaRPr lang="pt-BR" dirty="0"/>
          </a:p>
        </p:txBody>
      </p:sp>
    </p:spTree>
    <p:extLst>
      <p:ext uri="{BB962C8B-B14F-4D97-AF65-F5344CB8AC3E}">
        <p14:creationId xmlns:p14="http://schemas.microsoft.com/office/powerpoint/2010/main" val="21671997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Resenha de William Warner sobre LONM (</a:t>
            </a:r>
            <a:r>
              <a:rPr lang="pt-BR" dirty="0" err="1" smtClean="0"/>
              <a:t>Postmodern</a:t>
            </a:r>
            <a:r>
              <a:rPr lang="pt-BR" dirty="0" smtClean="0"/>
              <a:t> </a:t>
            </a:r>
            <a:r>
              <a:rPr lang="pt-BR" dirty="0" err="1" smtClean="0"/>
              <a:t>Culture</a:t>
            </a:r>
            <a:r>
              <a:rPr lang="pt-BR" dirty="0" smtClean="0"/>
              <a:t>, v. 12, n3, maio 2002) </a:t>
            </a:r>
            <a:endParaRPr lang="pt-BR" dirty="0"/>
          </a:p>
        </p:txBody>
      </p:sp>
      <p:sp>
        <p:nvSpPr>
          <p:cNvPr id="3" name="Espaço Reservado para Conteúdo 2"/>
          <p:cNvSpPr>
            <a:spLocks noGrp="1"/>
          </p:cNvSpPr>
          <p:nvPr>
            <p:ph idx="1"/>
          </p:nvPr>
        </p:nvSpPr>
        <p:spPr/>
        <p:txBody>
          <a:bodyPr>
            <a:normAutofit lnSpcReduction="10000"/>
          </a:bodyPr>
          <a:lstStyle/>
          <a:p>
            <a:r>
              <a:rPr lang="en-US" dirty="0"/>
              <a:t>The analysis achieves a lot of its rhetorical force from the consistent operation of what I would like to call </a:t>
            </a:r>
            <a:r>
              <a:rPr lang="en-US" dirty="0" err="1"/>
              <a:t>Manovich’s</a:t>
            </a:r>
            <a:r>
              <a:rPr lang="en-US" dirty="0"/>
              <a:t> analytical engine. By using the word “engine,” I am seeking to isolate the recurrent movements in his analysis. I can demonstrate this analytical engine as it sorts the implications of one of the “operations” discussed on the third chapter: selection</a:t>
            </a:r>
            <a:r>
              <a:rPr lang="en-US" dirty="0" smtClean="0"/>
              <a:t>.</a:t>
            </a:r>
          </a:p>
          <a:p>
            <a:r>
              <a:rPr lang="pt-BR" dirty="0"/>
              <a:t>A análise realiza um monte de sua força retórica da operação consistente do que eu gostaria de chamar a máquina analítica de </a:t>
            </a:r>
            <a:r>
              <a:rPr lang="pt-BR" dirty="0" err="1"/>
              <a:t>Manovich</a:t>
            </a:r>
            <a:r>
              <a:rPr lang="pt-BR" dirty="0"/>
              <a:t>. Ao usar a palavra "motor" Estou procurando isolar os movimentos recorrentes em sua análise. Posso demonstrar este motor analítico </a:t>
            </a:r>
            <a:r>
              <a:rPr lang="pt-BR" dirty="0" smtClean="0"/>
              <a:t>em como </a:t>
            </a:r>
            <a:r>
              <a:rPr lang="pt-BR" dirty="0"/>
              <a:t>ele classifica as implicações de uma das "operações" discutida no terceiro </a:t>
            </a:r>
            <a:r>
              <a:rPr lang="pt-BR" dirty="0" smtClean="0"/>
              <a:t>capítulo: </a:t>
            </a:r>
            <a:r>
              <a:rPr lang="pt-BR" dirty="0"/>
              <a:t>seleção.</a:t>
            </a:r>
          </a:p>
        </p:txBody>
      </p:sp>
    </p:spTree>
    <p:extLst>
      <p:ext uri="{BB962C8B-B14F-4D97-AF65-F5344CB8AC3E}">
        <p14:creationId xmlns:p14="http://schemas.microsoft.com/office/powerpoint/2010/main" val="31522722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645017" y="666525"/>
            <a:ext cx="10515600" cy="5541091"/>
          </a:xfrm>
        </p:spPr>
        <p:txBody>
          <a:bodyPr>
            <a:normAutofit fontScale="62500" lnSpcReduction="20000"/>
          </a:bodyPr>
          <a:lstStyle/>
          <a:p>
            <a:r>
              <a:rPr lang="pt-BR" sz="3800" dirty="0" smtClean="0"/>
              <a:t>TEMA : Seleção</a:t>
            </a:r>
          </a:p>
          <a:p>
            <a:r>
              <a:rPr lang="pt-BR" sz="3800" dirty="0" smtClean="0"/>
              <a:t>1. </a:t>
            </a:r>
            <a:r>
              <a:rPr lang="pt-BR" sz="3800" dirty="0" err="1" smtClean="0"/>
              <a:t>Manovich</a:t>
            </a:r>
            <a:r>
              <a:rPr lang="pt-BR" sz="3800" dirty="0" smtClean="0"/>
              <a:t> oferta os empíricos</a:t>
            </a:r>
          </a:p>
          <a:p>
            <a:r>
              <a:rPr lang="pt-BR" sz="3800" dirty="0" smtClean="0"/>
              <a:t>2. Generalização de “abertura”:</a:t>
            </a:r>
          </a:p>
          <a:p>
            <a:pPr lvl="1"/>
            <a:endParaRPr lang="pt-BR" sz="3800" dirty="0"/>
          </a:p>
          <a:p>
            <a:pPr lvl="1"/>
            <a:r>
              <a:rPr lang="pt-BR" sz="3800" dirty="0" smtClean="0"/>
              <a:t> </a:t>
            </a:r>
            <a:r>
              <a:rPr lang="en-US" sz="3800" dirty="0"/>
              <a:t>“New media objects are rarely created from scratch; usually they are assembled from ready-made parts. Put differently, in computer culture, authentic creation has been replaced by selection form a menu</a:t>
            </a:r>
            <a:r>
              <a:rPr lang="en-US" sz="3800" dirty="0" smtClean="0"/>
              <a:t>.</a:t>
            </a:r>
          </a:p>
          <a:p>
            <a:r>
              <a:rPr lang="en-US" sz="3800" dirty="0" smtClean="0"/>
              <a:t>3. </a:t>
            </a:r>
            <a:r>
              <a:rPr lang="en-US" sz="3800" dirty="0" err="1" smtClean="0"/>
              <a:t>Questões</a:t>
            </a:r>
            <a:r>
              <a:rPr lang="en-US" sz="3800" dirty="0" smtClean="0"/>
              <a:t> </a:t>
            </a:r>
            <a:r>
              <a:rPr lang="en-US" sz="3800" dirty="0" err="1" smtClean="0"/>
              <a:t>arqueológicas</a:t>
            </a:r>
            <a:r>
              <a:rPr lang="en-US" sz="3800" dirty="0" smtClean="0"/>
              <a:t> </a:t>
            </a:r>
            <a:r>
              <a:rPr lang="en-US" sz="3800" dirty="0" err="1" smtClean="0"/>
              <a:t>situam</a:t>
            </a:r>
            <a:r>
              <a:rPr lang="en-US" sz="3800" dirty="0" smtClean="0"/>
              <a:t> a </a:t>
            </a:r>
            <a:r>
              <a:rPr lang="en-US" sz="3800" dirty="0" err="1" smtClean="0"/>
              <a:t>seleção</a:t>
            </a:r>
            <a:r>
              <a:rPr lang="en-US" sz="3800" dirty="0" smtClean="0"/>
              <a:t> </a:t>
            </a:r>
            <a:r>
              <a:rPr lang="en-US" sz="3800" dirty="0" err="1" smtClean="0"/>
              <a:t>dentro</a:t>
            </a:r>
            <a:r>
              <a:rPr lang="en-US" sz="3800" dirty="0" smtClean="0"/>
              <a:t> de </a:t>
            </a:r>
            <a:r>
              <a:rPr lang="en-US" sz="3800" dirty="0" err="1" smtClean="0"/>
              <a:t>uma</a:t>
            </a:r>
            <a:r>
              <a:rPr lang="en-US" sz="3800" dirty="0" smtClean="0"/>
              <a:t> longa </a:t>
            </a:r>
            <a:r>
              <a:rPr lang="en-US" sz="3800" dirty="0" err="1" smtClean="0"/>
              <a:t>tradição</a:t>
            </a:r>
            <a:r>
              <a:rPr lang="en-US" sz="3800" dirty="0" smtClean="0"/>
              <a:t> da </a:t>
            </a:r>
            <a:r>
              <a:rPr lang="en-US" sz="3800" dirty="0" err="1" smtClean="0"/>
              <a:t>cultura</a:t>
            </a:r>
            <a:r>
              <a:rPr lang="en-US" sz="3800" dirty="0" smtClean="0"/>
              <a:t> visual</a:t>
            </a:r>
          </a:p>
          <a:p>
            <a:r>
              <a:rPr lang="en-US" sz="3800" dirty="0" smtClean="0"/>
              <a:t>4. </a:t>
            </a:r>
            <a:r>
              <a:rPr lang="en-US" sz="3800" dirty="0" err="1" smtClean="0"/>
              <a:t>Manovich</a:t>
            </a:r>
            <a:r>
              <a:rPr lang="en-US" sz="3800" dirty="0" smtClean="0"/>
              <a:t> </a:t>
            </a:r>
            <a:r>
              <a:rPr lang="en-US" sz="3800" dirty="0" err="1" smtClean="0"/>
              <a:t>faz</a:t>
            </a:r>
            <a:r>
              <a:rPr lang="en-US" sz="3800" dirty="0" smtClean="0"/>
              <a:t> </a:t>
            </a:r>
            <a:r>
              <a:rPr lang="en-US" sz="3800" dirty="0" err="1" smtClean="0"/>
              <a:t>uma</a:t>
            </a:r>
            <a:r>
              <a:rPr lang="en-US" sz="3800" dirty="0" smtClean="0"/>
              <a:t> “broad and loose” (</a:t>
            </a:r>
            <a:r>
              <a:rPr lang="en-US" sz="3800" dirty="0" err="1" smtClean="0"/>
              <a:t>ampla</a:t>
            </a:r>
            <a:r>
              <a:rPr lang="en-US" sz="3800" dirty="0" smtClean="0"/>
              <a:t> e </a:t>
            </a:r>
            <a:r>
              <a:rPr lang="en-US" sz="3800" dirty="0" err="1" smtClean="0"/>
              <a:t>vaga</a:t>
            </a:r>
            <a:r>
              <a:rPr lang="en-US" sz="3800" dirty="0" smtClean="0"/>
              <a:t>?) </a:t>
            </a:r>
            <a:r>
              <a:rPr lang="en-US" sz="3800" dirty="0" err="1" smtClean="0"/>
              <a:t>conexão</a:t>
            </a:r>
            <a:r>
              <a:rPr lang="en-US" sz="3800" dirty="0" smtClean="0"/>
              <a:t> cultural: </a:t>
            </a:r>
          </a:p>
          <a:p>
            <a:endParaRPr lang="en-US" sz="3800" b="1" dirty="0"/>
          </a:p>
          <a:p>
            <a:pPr marL="0" indent="0">
              <a:buNone/>
            </a:pPr>
            <a:r>
              <a:rPr lang="en-US" sz="3800" b="1" dirty="0" smtClean="0"/>
              <a:t>	“</a:t>
            </a:r>
            <a:r>
              <a:rPr lang="en-US" sz="3800" dirty="0"/>
              <a:t>The process of art has finally caught up …with the rest of modern society, where everything from objects to people’s identities is assembled from ready-made parts. Whether assembling an outfit, decorating an apartment, choosing dishes from a restaurant menu, or choosing which interest group to join, the modern subject proceeds through life by selecting from numerous menus and catalogs of items</a:t>
            </a:r>
            <a:r>
              <a:rPr lang="en-US" sz="3800" dirty="0" smtClean="0"/>
              <a:t>.</a:t>
            </a:r>
          </a:p>
          <a:p>
            <a:pPr marL="0" indent="0">
              <a:buNone/>
            </a:pPr>
            <a:endParaRPr lang="en-US" dirty="0"/>
          </a:p>
        </p:txBody>
      </p:sp>
    </p:spTree>
    <p:extLst>
      <p:ext uri="{BB962C8B-B14F-4D97-AF65-F5344CB8AC3E}">
        <p14:creationId xmlns:p14="http://schemas.microsoft.com/office/powerpoint/2010/main" val="17511618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786685" y="795316"/>
            <a:ext cx="10515600" cy="4351338"/>
          </a:xfrm>
        </p:spPr>
        <p:txBody>
          <a:bodyPr>
            <a:normAutofit fontScale="92500"/>
          </a:bodyPr>
          <a:lstStyle/>
          <a:p>
            <a:pPr marL="0" indent="0">
              <a:buNone/>
            </a:pPr>
            <a:r>
              <a:rPr lang="en-US" dirty="0"/>
              <a:t>5. Como, </a:t>
            </a:r>
            <a:r>
              <a:rPr lang="en-US" dirty="0" err="1"/>
              <a:t>pergunta</a:t>
            </a:r>
            <a:r>
              <a:rPr lang="en-US" dirty="0"/>
              <a:t> </a:t>
            </a:r>
            <a:r>
              <a:rPr lang="en-US" dirty="0" err="1"/>
              <a:t>Manovich</a:t>
            </a:r>
            <a:r>
              <a:rPr lang="en-US" dirty="0"/>
              <a:t>,</a:t>
            </a:r>
            <a:r>
              <a:rPr lang="en-US" b="1" dirty="0"/>
              <a:t> can one resist this rhetoric of endless choice through selection</a:t>
            </a:r>
            <a:r>
              <a:rPr lang="en-US" dirty="0"/>
              <a:t>, a </a:t>
            </a:r>
            <a:r>
              <a:rPr lang="en-US" dirty="0" err="1"/>
              <a:t>obrigação</a:t>
            </a:r>
            <a:r>
              <a:rPr lang="en-US" dirty="0"/>
              <a:t> de </a:t>
            </a:r>
            <a:r>
              <a:rPr lang="en-US" dirty="0" err="1"/>
              <a:t>escolher</a:t>
            </a:r>
            <a:r>
              <a:rPr lang="en-US" dirty="0"/>
              <a:t> </a:t>
            </a:r>
            <a:r>
              <a:rPr lang="en-US" dirty="0" err="1"/>
              <a:t>como</a:t>
            </a:r>
            <a:r>
              <a:rPr lang="en-US" dirty="0"/>
              <a:t> forma de expresser </a:t>
            </a:r>
            <a:r>
              <a:rPr lang="en-US" dirty="0" err="1"/>
              <a:t>sua</a:t>
            </a:r>
            <a:r>
              <a:rPr lang="en-US" dirty="0"/>
              <a:t> </a:t>
            </a:r>
            <a:r>
              <a:rPr lang="en-US" dirty="0" err="1"/>
              <a:t>identidade</a:t>
            </a:r>
            <a:endParaRPr lang="en-US" dirty="0"/>
          </a:p>
          <a:p>
            <a:pPr marL="0" indent="0">
              <a:buNone/>
            </a:pPr>
            <a:r>
              <a:rPr lang="en-US" dirty="0"/>
              <a:t>6. </a:t>
            </a:r>
            <a:r>
              <a:rPr lang="en-US" b="1" dirty="0" err="1"/>
              <a:t>Manovich</a:t>
            </a:r>
            <a:r>
              <a:rPr lang="en-US" b="1" dirty="0"/>
              <a:t> clinches the centrality of selection with a new media example:</a:t>
            </a:r>
            <a:r>
              <a:rPr lang="en-US" dirty="0"/>
              <a:t> “The WWW takes this process [of selection as more pervasive than invention] to the next level: it encourages the creation of texts that consist entirely of pointers to other texts that are already on the Web</a:t>
            </a:r>
            <a:r>
              <a:rPr lang="en-US" dirty="0" smtClean="0"/>
              <a:t>.”</a:t>
            </a:r>
          </a:p>
          <a:p>
            <a:pPr marL="0" indent="0">
              <a:buNone/>
            </a:pPr>
            <a:r>
              <a:rPr lang="en-US" dirty="0" smtClean="0"/>
              <a:t>7. </a:t>
            </a:r>
            <a:r>
              <a:rPr lang="en-US" dirty="0" err="1" smtClean="0"/>
              <a:t>Manovich</a:t>
            </a:r>
            <a:r>
              <a:rPr lang="en-US" dirty="0" smtClean="0"/>
              <a:t> </a:t>
            </a:r>
            <a:r>
              <a:rPr lang="en-US" dirty="0"/>
              <a:t>makes a</a:t>
            </a:r>
            <a:r>
              <a:rPr lang="en-US" b="1" dirty="0"/>
              <a:t> detour into the prehistory of cinema: </a:t>
            </a:r>
            <a:r>
              <a:rPr lang="en-US" dirty="0"/>
              <a:t>the Magic lantern exhibitor was also a selector. Crucial to this practice in film and video has been the modern standardization of formats. These allow the cutting and pasting that enables selection to work. </a:t>
            </a:r>
            <a:endParaRPr lang="pt-BR" dirty="0"/>
          </a:p>
          <a:p>
            <a:endParaRPr lang="pt-BR" dirty="0"/>
          </a:p>
        </p:txBody>
      </p:sp>
    </p:spTree>
    <p:extLst>
      <p:ext uri="{BB962C8B-B14F-4D97-AF65-F5344CB8AC3E}">
        <p14:creationId xmlns:p14="http://schemas.microsoft.com/office/powerpoint/2010/main" val="25947080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748048" y="640769"/>
            <a:ext cx="10752786" cy="5811546"/>
          </a:xfrm>
        </p:spPr>
        <p:txBody>
          <a:bodyPr>
            <a:normAutofit fontScale="85000" lnSpcReduction="20000"/>
          </a:bodyPr>
          <a:lstStyle/>
          <a:p>
            <a:r>
              <a:rPr lang="en-US" dirty="0" smtClean="0"/>
              <a:t>8. </a:t>
            </a:r>
            <a:r>
              <a:rPr lang="en-US" dirty="0" err="1" smtClean="0"/>
              <a:t>Manovich</a:t>
            </a:r>
            <a:r>
              <a:rPr lang="en-US" dirty="0" smtClean="0"/>
              <a:t> </a:t>
            </a:r>
            <a:r>
              <a:rPr lang="en-US" dirty="0"/>
              <a:t>makes a </a:t>
            </a:r>
            <a:r>
              <a:rPr lang="en-US" b="1" dirty="0"/>
              <a:t>cultural connection to art theory (here postmodernism). </a:t>
            </a:r>
            <a:r>
              <a:rPr lang="en-US" dirty="0"/>
              <a:t>The technique of pastiche, the quoting of earlier styles, which is widely associated with postmodernism (by Jameson and others in the early 80s) is seen by </a:t>
            </a:r>
            <a:r>
              <a:rPr lang="en-US" dirty="0" err="1"/>
              <a:t>Manovich</a:t>
            </a:r>
            <a:r>
              <a:rPr lang="en-US" dirty="0"/>
              <a:t> as finding its fullest realization with software: ”In my view, this new cultural condition found its perfect reflection in the emerging computer software of the 1980s that privileged selection from ready-made media elements over creating them from scratch.” (131)</a:t>
            </a:r>
            <a:endParaRPr lang="pt-BR" dirty="0"/>
          </a:p>
          <a:p>
            <a:r>
              <a:rPr lang="en-US" dirty="0" smtClean="0"/>
              <a:t>9. </a:t>
            </a:r>
            <a:r>
              <a:rPr lang="en-US" dirty="0" err="1" smtClean="0"/>
              <a:t>Manovich</a:t>
            </a:r>
            <a:r>
              <a:rPr lang="en-US" dirty="0" smtClean="0"/>
              <a:t> </a:t>
            </a:r>
            <a:r>
              <a:rPr lang="en-US" dirty="0"/>
              <a:t>makes a </a:t>
            </a:r>
            <a:r>
              <a:rPr lang="en-US" b="1" dirty="0"/>
              <a:t>conceptual extension of the concept of selection to that of filtering, in new as well as older electronic </a:t>
            </a:r>
            <a:r>
              <a:rPr lang="en-US" b="1" dirty="0" smtClean="0"/>
              <a:t>media</a:t>
            </a:r>
          </a:p>
          <a:p>
            <a:r>
              <a:rPr lang="en-US" dirty="0" smtClean="0"/>
              <a:t>10. This </a:t>
            </a:r>
            <a:r>
              <a:rPr lang="en-US" dirty="0"/>
              <a:t>leads to a </a:t>
            </a:r>
            <a:r>
              <a:rPr lang="en-US" b="1" dirty="0"/>
              <a:t>retroactive interpretation of older media in light of new media: </a:t>
            </a:r>
            <a:r>
              <a:rPr lang="en-US" dirty="0"/>
              <a:t>This mutability of electronic media is just one step away from the ‘variability’ of new media</a:t>
            </a:r>
            <a:r>
              <a:rPr lang="en-US" dirty="0" smtClean="0"/>
              <a:t>.</a:t>
            </a:r>
          </a:p>
          <a:p>
            <a:r>
              <a:rPr lang="en-US" dirty="0" smtClean="0"/>
              <a:t>11. This </a:t>
            </a:r>
            <a:r>
              <a:rPr lang="en-US" dirty="0"/>
              <a:t>allows </a:t>
            </a:r>
            <a:r>
              <a:rPr lang="en-US" dirty="0" err="1"/>
              <a:t>Manovich</a:t>
            </a:r>
            <a:r>
              <a:rPr lang="en-US" dirty="0"/>
              <a:t> to </a:t>
            </a:r>
            <a:r>
              <a:rPr lang="en-US" b="1" dirty="0"/>
              <a:t>assess</a:t>
            </a:r>
            <a:r>
              <a:rPr lang="en-US" dirty="0"/>
              <a:t> </a:t>
            </a:r>
            <a:r>
              <a:rPr lang="en-US" b="1" dirty="0"/>
              <a:t>the difference made by digital mutation:</a:t>
            </a:r>
            <a:r>
              <a:rPr lang="en-US" dirty="0"/>
              <a:t> Now we can see that the mutability of signals suggests that radio and </a:t>
            </a:r>
            <a:r>
              <a:rPr lang="en-US" dirty="0" err="1"/>
              <a:t>tv</a:t>
            </a:r>
            <a:r>
              <a:rPr lang="en-US" dirty="0"/>
              <a:t> signals are “already new media</a:t>
            </a:r>
            <a:r>
              <a:rPr lang="en-US" dirty="0" smtClean="0"/>
              <a:t>.”</a:t>
            </a:r>
          </a:p>
          <a:p>
            <a:r>
              <a:rPr lang="en-US" b="1" dirty="0" err="1"/>
              <a:t>Manovich</a:t>
            </a:r>
            <a:r>
              <a:rPr lang="en-US" b="1" dirty="0"/>
              <a:t> closes his analysis through a witty invocation of a new cultural practice</a:t>
            </a:r>
            <a:r>
              <a:rPr lang="en-US" dirty="0"/>
              <a:t>: The rise of the DJ is seen as cultural symptom of the centrality of the art of selection. “The essence of the DJ’s art is the ability to mix selected elements in rich and sophisticated ways…. [T]he practice of live electronic music demonstrates that true art lies in the “mix</a:t>
            </a:r>
            <a:r>
              <a:rPr lang="en-US" dirty="0" smtClean="0"/>
              <a:t> </a:t>
            </a:r>
            <a:endParaRPr lang="pt-BR" dirty="0"/>
          </a:p>
        </p:txBody>
      </p:sp>
    </p:spTree>
    <p:extLst>
      <p:ext uri="{BB962C8B-B14F-4D97-AF65-F5344CB8AC3E}">
        <p14:creationId xmlns:p14="http://schemas.microsoft.com/office/powerpoint/2010/main" val="10846323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735169" y="1155924"/>
            <a:ext cx="10515600" cy="4351338"/>
          </a:xfrm>
        </p:spPr>
        <p:txBody>
          <a:bodyPr>
            <a:normAutofit fontScale="92500" lnSpcReduction="10000"/>
          </a:bodyPr>
          <a:lstStyle/>
          <a:p>
            <a:r>
              <a:rPr lang="pt-BR" dirty="0"/>
              <a:t>Máquina analítica de </a:t>
            </a:r>
            <a:r>
              <a:rPr lang="pt-BR" dirty="0" err="1"/>
              <a:t>Manovich</a:t>
            </a:r>
            <a:r>
              <a:rPr lang="pt-BR" dirty="0"/>
              <a:t> </a:t>
            </a:r>
            <a:r>
              <a:rPr lang="pt-BR" dirty="0" smtClean="0"/>
              <a:t>desenvolve (produz) </a:t>
            </a:r>
            <a:r>
              <a:rPr lang="pt-BR" dirty="0"/>
              <a:t>um </a:t>
            </a:r>
            <a:r>
              <a:rPr lang="pt-BR" dirty="0" smtClean="0"/>
              <a:t>termo </a:t>
            </a:r>
            <a:r>
              <a:rPr lang="pt-BR" dirty="0"/>
              <a:t>ordinário </a:t>
            </a:r>
            <a:r>
              <a:rPr lang="pt-BR" dirty="0" smtClean="0"/>
              <a:t>-seleção –para pensar </a:t>
            </a:r>
            <a:r>
              <a:rPr lang="pt-BR" dirty="0"/>
              <a:t>sobre o que é viver em </a:t>
            </a:r>
            <a:r>
              <a:rPr lang="pt-BR" dirty="0" smtClean="0"/>
              <a:t>uma cultura da computação ​​</a:t>
            </a:r>
            <a:r>
              <a:rPr lang="pt-BR" dirty="0"/>
              <a:t>. </a:t>
            </a:r>
            <a:r>
              <a:rPr lang="pt-BR" dirty="0" smtClean="0"/>
              <a:t>Na sua perspectiva, seleção não </a:t>
            </a:r>
            <a:r>
              <a:rPr lang="pt-BR" dirty="0"/>
              <a:t>vem </a:t>
            </a:r>
            <a:r>
              <a:rPr lang="pt-BR" dirty="0" smtClean="0"/>
              <a:t>do software. </a:t>
            </a:r>
            <a:r>
              <a:rPr lang="pt-BR" dirty="0"/>
              <a:t>É algo que os seres humanos-artistas, consumidores e usuários, </a:t>
            </a:r>
            <a:r>
              <a:rPr lang="pt-BR" dirty="0" smtClean="0"/>
              <a:t>fazem </a:t>
            </a:r>
            <a:r>
              <a:rPr lang="pt-BR" dirty="0"/>
              <a:t>e </a:t>
            </a:r>
            <a:r>
              <a:rPr lang="pt-BR" dirty="0" smtClean="0"/>
              <a:t>tem </a:t>
            </a:r>
            <a:r>
              <a:rPr lang="pt-BR" dirty="0"/>
              <a:t>feito em uma vasta gama de contextos, talvez por tanto tempo quanto a cultura humana</a:t>
            </a:r>
            <a:r>
              <a:rPr lang="pt-BR" dirty="0" smtClean="0"/>
              <a:t>.</a:t>
            </a:r>
          </a:p>
          <a:p>
            <a:r>
              <a:rPr lang="pt-BR" dirty="0"/>
              <a:t>A discussão de </a:t>
            </a:r>
            <a:r>
              <a:rPr lang="pt-BR" dirty="0" err="1"/>
              <a:t>Manovich</a:t>
            </a:r>
            <a:r>
              <a:rPr lang="pt-BR" dirty="0"/>
              <a:t> efetivamente coloca </a:t>
            </a:r>
            <a:r>
              <a:rPr lang="pt-BR" dirty="0" smtClean="0"/>
              <a:t>teóricos da estética (...) e </a:t>
            </a:r>
            <a:r>
              <a:rPr lang="pt-BR" dirty="0"/>
              <a:t>artistas em diálogo em torno do tema da seleção. Tal perspectiva sobre 'seleção' incorpora uma discussão sobre o </a:t>
            </a:r>
            <a:r>
              <a:rPr lang="pt-BR" dirty="0" smtClean="0"/>
              <a:t>determinismo da mídia que ele </a:t>
            </a:r>
            <a:r>
              <a:rPr lang="pt-BR" dirty="0"/>
              <a:t>nunca explicita: </a:t>
            </a:r>
            <a:r>
              <a:rPr lang="pt-BR" dirty="0" smtClean="0"/>
              <a:t>as mídias computáveis (</a:t>
            </a:r>
            <a:r>
              <a:rPr lang="pt-BR" dirty="0" err="1" smtClean="0"/>
              <a:t>computable</a:t>
            </a:r>
            <a:r>
              <a:rPr lang="pt-BR" dirty="0" smtClean="0"/>
              <a:t> media) </a:t>
            </a:r>
            <a:r>
              <a:rPr lang="pt-BR" dirty="0"/>
              <a:t>​​não determina cultura. Os prazeres da seleção </a:t>
            </a:r>
            <a:r>
              <a:rPr lang="pt-BR" dirty="0" smtClean="0"/>
              <a:t>ajudam </a:t>
            </a:r>
            <a:r>
              <a:rPr lang="pt-BR" dirty="0"/>
              <a:t>a impulsionar o aproveitamento de uma tecnologia que amplia os poderes da seleção. Desta forma, as novas mídias são um sintoma da cultura, ao invés de algo que vem de fora </a:t>
            </a:r>
            <a:r>
              <a:rPr lang="pt-BR" dirty="0" smtClean="0"/>
              <a:t>dela.</a:t>
            </a:r>
            <a:endParaRPr lang="pt-BR" dirty="0"/>
          </a:p>
        </p:txBody>
      </p:sp>
    </p:spTree>
    <p:extLst>
      <p:ext uri="{BB962C8B-B14F-4D97-AF65-F5344CB8AC3E}">
        <p14:creationId xmlns:p14="http://schemas.microsoft.com/office/powerpoint/2010/main" val="29518886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p:cNvPicPr>
            <a:picLocks noChangeAspect="1"/>
          </p:cNvPicPr>
          <p:nvPr/>
        </p:nvPicPr>
        <p:blipFill>
          <a:blip r:embed="rId2"/>
          <a:stretch>
            <a:fillRect/>
          </a:stretch>
        </p:blipFill>
        <p:spPr>
          <a:xfrm>
            <a:off x="1372971" y="606800"/>
            <a:ext cx="9535434" cy="5738362"/>
          </a:xfrm>
          <a:prstGeom prst="rect">
            <a:avLst/>
          </a:prstGeom>
        </p:spPr>
      </p:pic>
    </p:spTree>
    <p:extLst>
      <p:ext uri="{BB962C8B-B14F-4D97-AF65-F5344CB8AC3E}">
        <p14:creationId xmlns:p14="http://schemas.microsoft.com/office/powerpoint/2010/main" val="2007616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pic>
        <p:nvPicPr>
          <p:cNvPr id="4" name="Imagem 3"/>
          <p:cNvPicPr>
            <a:picLocks noChangeAspect="1"/>
          </p:cNvPicPr>
          <p:nvPr/>
        </p:nvPicPr>
        <p:blipFill>
          <a:blip r:embed="rId2"/>
          <a:stretch>
            <a:fillRect/>
          </a:stretch>
        </p:blipFill>
        <p:spPr>
          <a:xfrm>
            <a:off x="1139733" y="785613"/>
            <a:ext cx="9912534" cy="4991685"/>
          </a:xfrm>
          <a:prstGeom prst="rect">
            <a:avLst/>
          </a:prstGeom>
        </p:spPr>
      </p:pic>
    </p:spTree>
    <p:extLst>
      <p:ext uri="{BB962C8B-B14F-4D97-AF65-F5344CB8AC3E}">
        <p14:creationId xmlns:p14="http://schemas.microsoft.com/office/powerpoint/2010/main" val="36756700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ART+COM – </a:t>
            </a:r>
            <a:r>
              <a:rPr lang="pt-BR" dirty="0" err="1" smtClean="0"/>
              <a:t>Invisible</a:t>
            </a:r>
            <a:r>
              <a:rPr lang="pt-BR" dirty="0" smtClean="0"/>
              <a:t> </a:t>
            </a:r>
            <a:r>
              <a:rPr lang="pt-BR" dirty="0" err="1" smtClean="0"/>
              <a:t>Shape</a:t>
            </a:r>
            <a:r>
              <a:rPr lang="pt-BR" dirty="0" smtClean="0"/>
              <a:t> </a:t>
            </a:r>
            <a:r>
              <a:rPr lang="pt-BR" dirty="0" err="1" smtClean="0"/>
              <a:t>of</a:t>
            </a:r>
            <a:r>
              <a:rPr lang="pt-BR" dirty="0" smtClean="0"/>
              <a:t> </a:t>
            </a:r>
            <a:r>
              <a:rPr lang="pt-BR" dirty="0" err="1" smtClean="0"/>
              <a:t>things</a:t>
            </a:r>
            <a:r>
              <a:rPr lang="pt-BR" dirty="0" smtClean="0"/>
              <a:t> </a:t>
            </a:r>
            <a:r>
              <a:rPr lang="pt-BR" dirty="0" err="1" smtClean="0"/>
              <a:t>to</a:t>
            </a:r>
            <a:r>
              <a:rPr lang="pt-BR" dirty="0" smtClean="0"/>
              <a:t> come</a:t>
            </a:r>
            <a:endParaRPr lang="pt-BR" dirty="0"/>
          </a:p>
        </p:txBody>
      </p:sp>
      <p:sp>
        <p:nvSpPr>
          <p:cNvPr id="3" name="Espaço Reservado para Conteúdo 2"/>
          <p:cNvSpPr>
            <a:spLocks noGrp="1"/>
          </p:cNvSpPr>
          <p:nvPr>
            <p:ph idx="1"/>
          </p:nvPr>
        </p:nvSpPr>
        <p:spPr/>
        <p:txBody>
          <a:bodyPr>
            <a:normAutofit fontScale="85000" lnSpcReduction="20000"/>
          </a:bodyPr>
          <a:lstStyle/>
          <a:p>
            <a:r>
              <a:rPr lang="pt-BR" dirty="0" err="1" smtClean="0"/>
              <a:t>Manovich</a:t>
            </a:r>
            <a:r>
              <a:rPr lang="pt-BR" dirty="0" smtClean="0"/>
              <a:t>:</a:t>
            </a:r>
          </a:p>
          <a:p>
            <a:r>
              <a:rPr lang="pt-BR" dirty="0"/>
              <a:t>“Em The </a:t>
            </a:r>
            <a:r>
              <a:rPr lang="pt-BR" dirty="0" err="1"/>
              <a:t>Shape</a:t>
            </a:r>
            <a:r>
              <a:rPr lang="pt-BR" dirty="0"/>
              <a:t> </a:t>
            </a:r>
            <a:r>
              <a:rPr lang="pt-BR" dirty="0" err="1"/>
              <a:t>of</a:t>
            </a:r>
            <a:r>
              <a:rPr lang="pt-BR" dirty="0"/>
              <a:t> </a:t>
            </a:r>
            <a:r>
              <a:rPr lang="pt-BR" dirty="0" err="1"/>
              <a:t>Things</a:t>
            </a:r>
            <a:r>
              <a:rPr lang="pt-BR" dirty="0"/>
              <a:t> </a:t>
            </a:r>
            <a:r>
              <a:rPr lang="pt-BR" dirty="0" err="1"/>
              <a:t>Past</a:t>
            </a:r>
            <a:r>
              <a:rPr lang="pt-BR" dirty="0"/>
              <a:t> </a:t>
            </a:r>
            <a:r>
              <a:rPr lang="pt-BR" dirty="0" err="1"/>
              <a:t>Invisible</a:t>
            </a:r>
            <a:r>
              <a:rPr lang="pt-BR" dirty="0"/>
              <a:t> Joachim </a:t>
            </a:r>
            <a:r>
              <a:rPr lang="pt-BR" dirty="0" err="1"/>
              <a:t>Sauter</a:t>
            </a:r>
            <a:r>
              <a:rPr lang="pt-BR" dirty="0"/>
              <a:t> e </a:t>
            </a:r>
            <a:r>
              <a:rPr lang="pt-BR" dirty="0" err="1"/>
              <a:t>Dirk</a:t>
            </a:r>
            <a:r>
              <a:rPr lang="pt-BR" dirty="0"/>
              <a:t> </a:t>
            </a:r>
            <a:r>
              <a:rPr lang="pt-BR" dirty="0" err="1"/>
              <a:t>Lüsenbrink</a:t>
            </a:r>
            <a:r>
              <a:rPr lang="pt-BR" dirty="0"/>
              <a:t> da Arte com sede em Berlim + Com coletivo criaram um verdadeiro inovador de interface cultural para acessar dados históricos sobre a história de Berlim.</a:t>
            </a:r>
          </a:p>
          <a:p>
            <a:r>
              <a:rPr lang="pt-BR" dirty="0"/>
              <a:t>A interface de-virtualiza cinema, por assim dizer, colocando os registros de cinema visão de volta em seu contexto histórico e material. À medida que o usuário </a:t>
            </a:r>
            <a:r>
              <a:rPr lang="pt-BR" dirty="0" smtClean="0"/>
              <a:t>navega através </a:t>
            </a:r>
            <a:r>
              <a:rPr lang="pt-BR" dirty="0"/>
              <a:t>de um modelo 3D de Berlim, ele ou ela se depara com formas alongadas deitado ruas da cidade. Essas formas, que os autores chamam de "</a:t>
            </a:r>
            <a:r>
              <a:rPr lang="pt-BR" dirty="0" err="1"/>
              <a:t>filmobjects</a:t>
            </a:r>
            <a:r>
              <a:rPr lang="pt-BR" dirty="0"/>
              <a:t>", correspondem a Documentário gravado nos pontos correspondentes na cidade. para criar cada forma a filmagem original é digitalizado e os quadros são empilhados um </a:t>
            </a:r>
            <a:r>
              <a:rPr lang="pt-BR" dirty="0" err="1" smtClean="0"/>
              <a:t>apósoutro</a:t>
            </a:r>
            <a:r>
              <a:rPr lang="pt-BR" dirty="0" smtClean="0"/>
              <a:t> </a:t>
            </a:r>
            <a:r>
              <a:rPr lang="pt-BR" dirty="0"/>
              <a:t>em profundidade, com os parâmetros originais da câmera que determinam a exata forma. O usuário pode visualizar as imagens clicando no primeiro quadro. Conforme os </a:t>
            </a:r>
            <a:r>
              <a:rPr lang="pt-BR" dirty="0" err="1"/>
              <a:t>quadrossão</a:t>
            </a:r>
            <a:r>
              <a:rPr lang="pt-BR" dirty="0"/>
              <a:t> exibidas uma após a outra, a forma está ficando proporcionalmente mais fino.</a:t>
            </a:r>
          </a:p>
        </p:txBody>
      </p:sp>
    </p:spTree>
    <p:extLst>
      <p:ext uri="{BB962C8B-B14F-4D97-AF65-F5344CB8AC3E}">
        <p14:creationId xmlns:p14="http://schemas.microsoft.com/office/powerpoint/2010/main" val="41302106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(continuação análise </a:t>
            </a:r>
            <a:r>
              <a:rPr lang="pt-BR" dirty="0" err="1" smtClean="0"/>
              <a:t>Manovich</a:t>
            </a:r>
            <a:r>
              <a:rPr lang="pt-BR" dirty="0" smtClean="0"/>
              <a:t>)</a:t>
            </a:r>
            <a:endParaRPr lang="pt-BR" dirty="0"/>
          </a:p>
        </p:txBody>
      </p:sp>
      <p:sp>
        <p:nvSpPr>
          <p:cNvPr id="3" name="Espaço Reservado para Conteúdo 2"/>
          <p:cNvSpPr>
            <a:spLocks noGrp="1"/>
          </p:cNvSpPr>
          <p:nvPr>
            <p:ph idx="1"/>
          </p:nvPr>
        </p:nvSpPr>
        <p:spPr/>
        <p:txBody>
          <a:bodyPr>
            <a:normAutofit/>
          </a:bodyPr>
          <a:lstStyle/>
          <a:p>
            <a:pPr marL="0" indent="0">
              <a:buNone/>
            </a:pPr>
            <a:r>
              <a:rPr lang="pt-BR" dirty="0" smtClean="0"/>
              <a:t>“</a:t>
            </a:r>
            <a:r>
              <a:rPr lang="en-US" dirty="0"/>
              <a:t>The records of camera's vision become material </a:t>
            </a:r>
            <a:r>
              <a:rPr lang="en-US" dirty="0" err="1" smtClean="0"/>
              <a:t>objects,sharing</a:t>
            </a:r>
            <a:r>
              <a:rPr lang="en-US" dirty="0" smtClean="0"/>
              <a:t> </a:t>
            </a:r>
            <a:r>
              <a:rPr lang="en-US" dirty="0"/>
              <a:t>the space with the material reality which gave rise to this vision. Cinema</a:t>
            </a:r>
          </a:p>
          <a:p>
            <a:pPr marL="0" indent="0">
              <a:buNone/>
            </a:pPr>
            <a:r>
              <a:rPr lang="en-US" dirty="0"/>
              <a:t>is solidified. This project, than, can be also understood as a virtual monument </a:t>
            </a:r>
            <a:r>
              <a:rPr lang="en-US" dirty="0" err="1" smtClean="0"/>
              <a:t>tocinema</a:t>
            </a:r>
            <a:r>
              <a:rPr lang="en-US" dirty="0"/>
              <a:t>. The (virtual) shapes situated around the (virtual) city, remind us </a:t>
            </a:r>
            <a:r>
              <a:rPr lang="en-US" dirty="0" smtClean="0"/>
              <a:t>about the </a:t>
            </a:r>
            <a:r>
              <a:rPr lang="en-US" dirty="0"/>
              <a:t>era when cinema was the defining form of cultural expression — as </a:t>
            </a:r>
            <a:r>
              <a:rPr lang="en-US" dirty="0" smtClean="0"/>
              <a:t>opposed to </a:t>
            </a:r>
            <a:r>
              <a:rPr lang="en-US" dirty="0"/>
              <a:t>a toolbox for data retrieval and use, as it is becoming today in a computer.</a:t>
            </a:r>
            <a:endParaRPr lang="pt-BR" dirty="0"/>
          </a:p>
        </p:txBody>
      </p:sp>
    </p:spTree>
    <p:extLst>
      <p:ext uri="{BB962C8B-B14F-4D97-AF65-F5344CB8AC3E}">
        <p14:creationId xmlns:p14="http://schemas.microsoft.com/office/powerpoint/2010/main" val="2622128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Crítica de Hansen a </a:t>
            </a:r>
            <a:r>
              <a:rPr lang="pt-BR" dirty="0" err="1" smtClean="0"/>
              <a:t>Manovich</a:t>
            </a:r>
            <a:r>
              <a:rPr lang="pt-BR" dirty="0" smtClean="0"/>
              <a:t> nessa análise</a:t>
            </a:r>
            <a:endParaRPr lang="pt-BR" dirty="0"/>
          </a:p>
        </p:txBody>
      </p:sp>
      <p:sp>
        <p:nvSpPr>
          <p:cNvPr id="3" name="Espaço Reservado para Conteúdo 2"/>
          <p:cNvSpPr>
            <a:spLocks noGrp="1"/>
          </p:cNvSpPr>
          <p:nvPr>
            <p:ph idx="1"/>
          </p:nvPr>
        </p:nvSpPr>
        <p:spPr/>
        <p:txBody>
          <a:bodyPr>
            <a:normAutofit/>
          </a:bodyPr>
          <a:lstStyle/>
          <a:p>
            <a:r>
              <a:rPr lang="en-US" dirty="0"/>
              <a:t>What is missing from </a:t>
            </a:r>
            <a:r>
              <a:rPr lang="en-US" dirty="0" err="1"/>
              <a:t>Manovich’s</a:t>
            </a:r>
            <a:r>
              <a:rPr lang="en-US" dirty="0"/>
              <a:t> exposition of these works is any </a:t>
            </a:r>
            <a:r>
              <a:rPr lang="en-US" dirty="0" smtClean="0"/>
              <a:t>account of </a:t>
            </a:r>
            <a:r>
              <a:rPr lang="en-US" dirty="0"/>
              <a:t>the significant role accorded the body as the “operator” of an </a:t>
            </a:r>
            <a:r>
              <a:rPr lang="en-US" dirty="0" smtClean="0"/>
              <a:t>alternative, </a:t>
            </a:r>
            <a:r>
              <a:rPr lang="pt-BR" dirty="0" smtClean="0"/>
              <a:t>post-</a:t>
            </a:r>
            <a:r>
              <a:rPr lang="pt-BR" dirty="0" err="1" smtClean="0"/>
              <a:t>cinematic</a:t>
            </a:r>
            <a:r>
              <a:rPr lang="pt-BR" dirty="0" smtClean="0"/>
              <a:t> </a:t>
            </a:r>
            <a:r>
              <a:rPr lang="pt-BR" dirty="0"/>
              <a:t>interface </a:t>
            </a:r>
            <a:r>
              <a:rPr lang="pt-BR" dirty="0" err="1"/>
              <a:t>with</a:t>
            </a:r>
            <a:r>
              <a:rPr lang="pt-BR" dirty="0"/>
              <a:t> </a:t>
            </a:r>
            <a:r>
              <a:rPr lang="pt-BR" dirty="0" smtClean="0"/>
              <a:t>data.</a:t>
            </a:r>
          </a:p>
          <a:p>
            <a:r>
              <a:rPr lang="en-US" dirty="0"/>
              <a:t>For this reason, it is striking to see </a:t>
            </a:r>
            <a:r>
              <a:rPr lang="en-US" dirty="0" err="1"/>
              <a:t>Manovich</a:t>
            </a:r>
            <a:r>
              <a:rPr lang="en-US" dirty="0"/>
              <a:t> simply extend the </a:t>
            </a:r>
            <a:r>
              <a:rPr lang="en-US" dirty="0" smtClean="0"/>
              <a:t>cine</a:t>
            </a:r>
            <a:r>
              <a:rPr lang="en-US" dirty="0"/>
              <a:t> </a:t>
            </a:r>
            <a:r>
              <a:rPr lang="en-US" dirty="0" err="1"/>
              <a:t>matic</a:t>
            </a:r>
            <a:r>
              <a:rPr lang="en-US" dirty="0"/>
              <a:t> convention of immobility to these works, in explicit contravention </a:t>
            </a:r>
            <a:r>
              <a:rPr lang="en-US" dirty="0" err="1" smtClean="0"/>
              <a:t>ofhis</a:t>
            </a:r>
            <a:r>
              <a:rPr lang="en-US" dirty="0" smtClean="0"/>
              <a:t> </a:t>
            </a:r>
            <a:r>
              <a:rPr lang="en-US" dirty="0"/>
              <a:t>own call for an “info-aesthetics” that would foreground the movement </a:t>
            </a:r>
            <a:r>
              <a:rPr lang="en-US" dirty="0" smtClean="0"/>
              <a:t>of the </a:t>
            </a:r>
            <a:r>
              <a:rPr lang="en-US" dirty="0"/>
              <a:t>viewer and the role of touch.57 What this shows, I would suggest, is </a:t>
            </a:r>
            <a:r>
              <a:rPr lang="en-US" dirty="0" smtClean="0"/>
              <a:t>just how </a:t>
            </a:r>
            <a:r>
              <a:rPr lang="en-US" dirty="0"/>
              <a:t>much </a:t>
            </a:r>
            <a:r>
              <a:rPr lang="en-US" dirty="0" err="1"/>
              <a:t>Manovich’s</a:t>
            </a:r>
            <a:r>
              <a:rPr lang="en-US" dirty="0"/>
              <a:t> hands seem to be tied by his own argument </a:t>
            </a:r>
            <a:r>
              <a:rPr lang="en-US" dirty="0" smtClean="0"/>
              <a:t>concerning </a:t>
            </a:r>
            <a:r>
              <a:rPr lang="pt-BR" dirty="0" err="1" smtClean="0"/>
              <a:t>the</a:t>
            </a:r>
            <a:r>
              <a:rPr lang="pt-BR" dirty="0" smtClean="0"/>
              <a:t> </a:t>
            </a:r>
            <a:r>
              <a:rPr lang="pt-BR" dirty="0" err="1"/>
              <a:t>cinematic</a:t>
            </a:r>
            <a:r>
              <a:rPr lang="pt-BR" dirty="0"/>
              <a:t> interface.</a:t>
            </a:r>
            <a:endParaRPr lang="pt-BR" dirty="0"/>
          </a:p>
        </p:txBody>
      </p:sp>
    </p:spTree>
    <p:extLst>
      <p:ext uri="{BB962C8B-B14F-4D97-AF65-F5344CB8AC3E}">
        <p14:creationId xmlns:p14="http://schemas.microsoft.com/office/powerpoint/2010/main" val="316932446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title"/>
          </p:nvPr>
        </p:nvSpPr>
        <p:spPr/>
        <p:txBody>
          <a:bodyPr/>
          <a:lstStyle/>
          <a:p>
            <a:r>
              <a:rPr lang="pt-BR" dirty="0" smtClean="0"/>
              <a:t>Cultural </a:t>
            </a:r>
            <a:r>
              <a:rPr lang="pt-BR" dirty="0" err="1" smtClean="0"/>
              <a:t>Analytics</a:t>
            </a:r>
            <a:endParaRPr lang="pt-BR" dirty="0"/>
          </a:p>
        </p:txBody>
      </p:sp>
      <p:sp>
        <p:nvSpPr>
          <p:cNvPr id="4" name="Espaço Reservado para Conteúdo 3"/>
          <p:cNvSpPr>
            <a:spLocks noGrp="1"/>
          </p:cNvSpPr>
          <p:nvPr>
            <p:ph idx="1"/>
          </p:nvPr>
        </p:nvSpPr>
        <p:spPr/>
        <p:txBody>
          <a:bodyPr>
            <a:normAutofit fontScale="92500" lnSpcReduction="10000"/>
          </a:bodyPr>
          <a:lstStyle/>
          <a:p>
            <a:r>
              <a:rPr lang="pt-BR" dirty="0" smtClean="0"/>
              <a:t>“</a:t>
            </a:r>
            <a:r>
              <a:rPr lang="en-US" b="1" dirty="0"/>
              <a:t>Cultural Analytics</a:t>
            </a:r>
            <a:r>
              <a:rPr lang="en-US" dirty="0"/>
              <a:t> is the use of computational and visualization methods for the analysis of massive </a:t>
            </a:r>
            <a:r>
              <a:rPr lang="en-US" b="1" dirty="0"/>
              <a:t>cultural</a:t>
            </a:r>
            <a:r>
              <a:rPr lang="en-US" dirty="0"/>
              <a:t> data sets and flows. </a:t>
            </a:r>
            <a:r>
              <a:rPr lang="en-US" dirty="0" smtClean="0"/>
              <a:t/>
            </a:r>
            <a:br>
              <a:rPr lang="en-US" dirty="0" smtClean="0"/>
            </a:br>
            <a:r>
              <a:rPr lang="en-US" dirty="0" smtClean="0"/>
              <a:t/>
            </a:r>
            <a:br>
              <a:rPr lang="en-US" dirty="0" smtClean="0"/>
            </a:br>
            <a:r>
              <a:rPr lang="en-US" dirty="0"/>
              <a:t>Digitization of large sets of cultural artifacts from the past and the </a:t>
            </a:r>
            <a:r>
              <a:rPr lang="en-US" dirty="0" err="1"/>
              <a:t>rize</a:t>
            </a:r>
            <a:r>
              <a:rPr lang="en-US" dirty="0"/>
              <a:t> of social media in 2000s open new possibilities for the study of cultural processes. We can create more comprehensive and inclusive understanding of human cultural evolution and dynamics using all available digitized and born-digital cultural artifacts in any media from all of human history. We can map changing cultural patterns around the world in </a:t>
            </a:r>
            <a:r>
              <a:rPr lang="en-US" i="1" dirty="0"/>
              <a:t>real time</a:t>
            </a:r>
            <a:r>
              <a:rPr lang="en-US" dirty="0"/>
              <a:t> using all available web data (social media, blogs, creators web sites, etc. Reaching these goals will require not </a:t>
            </a:r>
            <a:r>
              <a:rPr lang="en-US" dirty="0" err="1"/>
              <a:t>ony</a:t>
            </a:r>
            <a:r>
              <a:rPr lang="en-US" dirty="0"/>
              <a:t> solving many technical problems but also developing new methodologies and concepts for data-driven cultural analysis</a:t>
            </a:r>
            <a:r>
              <a:rPr lang="en-US" dirty="0" smtClean="0"/>
              <a:t>.”</a:t>
            </a:r>
            <a:endParaRPr lang="pt-BR" dirty="0"/>
          </a:p>
        </p:txBody>
      </p:sp>
    </p:spTree>
    <p:extLst>
      <p:ext uri="{BB962C8B-B14F-4D97-AF65-F5344CB8AC3E}">
        <p14:creationId xmlns:p14="http://schemas.microsoft.com/office/powerpoint/2010/main" val="10170268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dirty="0" err="1" smtClean="0"/>
              <a:t>Questões</a:t>
            </a:r>
            <a:r>
              <a:rPr lang="en-US" dirty="0" smtClean="0"/>
              <a:t> de </a:t>
            </a:r>
            <a:r>
              <a:rPr lang="en-US" dirty="0" err="1" smtClean="0"/>
              <a:t>pequisa</a:t>
            </a:r>
            <a:r>
              <a:rPr lang="en-US" dirty="0" smtClean="0"/>
              <a:t> – Cultural Analytics </a:t>
            </a:r>
            <a:endParaRPr lang="pt-BR" dirty="0"/>
          </a:p>
        </p:txBody>
      </p:sp>
      <p:sp>
        <p:nvSpPr>
          <p:cNvPr id="3" name="Espaço Reservado para Conteúdo 2"/>
          <p:cNvSpPr>
            <a:spLocks noGrp="1"/>
          </p:cNvSpPr>
          <p:nvPr>
            <p:ph idx="1"/>
          </p:nvPr>
        </p:nvSpPr>
        <p:spPr/>
        <p:txBody>
          <a:bodyPr>
            <a:normAutofit fontScale="85000" lnSpcReduction="20000"/>
          </a:bodyPr>
          <a:lstStyle/>
          <a:p>
            <a:r>
              <a:rPr lang="en-US" dirty="0" smtClean="0"/>
              <a:t/>
            </a:r>
            <a:br>
              <a:rPr lang="en-US" dirty="0" smtClean="0"/>
            </a:br>
            <a:r>
              <a:rPr lang="en-US" dirty="0" smtClean="0"/>
              <a:t/>
            </a:r>
            <a:br>
              <a:rPr lang="en-US" dirty="0" smtClean="0"/>
            </a:br>
            <a:r>
              <a:rPr lang="en-US" dirty="0"/>
              <a:t>- </a:t>
            </a:r>
            <a:r>
              <a:rPr lang="en-US" sz="3900" dirty="0"/>
              <a:t>How do we explore patterns in massive visual collections which may contain billions of images and video? </a:t>
            </a:r>
            <a:endParaRPr lang="en-US" sz="3900" dirty="0" smtClean="0"/>
          </a:p>
          <a:p>
            <a:pPr marL="0" indent="0">
              <a:buNone/>
            </a:pPr>
            <a:r>
              <a:rPr lang="en-US" sz="3900" dirty="0" smtClean="0"/>
              <a:t/>
            </a:r>
            <a:br>
              <a:rPr lang="en-US" sz="3900" dirty="0" smtClean="0"/>
            </a:br>
            <a:r>
              <a:rPr lang="en-US" dirty="0"/>
              <a:t>- How do we research interactive media processes and experiences (evolution of web design, playing a video game, etc.)? </a:t>
            </a:r>
            <a:r>
              <a:rPr lang="en-US" dirty="0" smtClean="0"/>
              <a:t/>
            </a:r>
            <a:br>
              <a:rPr lang="en-US" dirty="0" smtClean="0"/>
            </a:br>
            <a:r>
              <a:rPr lang="en-US" dirty="0"/>
              <a:t>- What theoretical concepts and models do we need to deal with the new scale of born-digital culture? </a:t>
            </a:r>
            <a:r>
              <a:rPr lang="en-US" dirty="0" smtClean="0"/>
              <a:t/>
            </a:r>
            <a:br>
              <a:rPr lang="en-US" dirty="0" smtClean="0"/>
            </a:br>
            <a:r>
              <a:rPr lang="en-US" dirty="0"/>
              <a:t>- How can we combine computational techniques and analysis of massive cultural data with more traditional humanities methodologies?</a:t>
            </a:r>
            <a:r>
              <a:rPr lang="en-US" dirty="0" smtClean="0"/>
              <a:t/>
            </a:r>
            <a:br>
              <a:rPr lang="en-US" dirty="0" smtClean="0"/>
            </a:br>
            <a:r>
              <a:rPr lang="en-US" dirty="0"/>
              <a:t>- what would "science of culture" driven by massive data look like, and what will be its limitations? </a:t>
            </a:r>
            <a:r>
              <a:rPr lang="en-US" dirty="0" smtClean="0"/>
              <a:t/>
            </a:r>
            <a:br>
              <a:rPr lang="en-US" dirty="0" smtClean="0"/>
            </a:br>
            <a:r>
              <a:rPr lang="en-US" dirty="0" smtClean="0"/>
              <a:t/>
            </a:r>
            <a:br>
              <a:rPr lang="en-US" dirty="0" smtClean="0"/>
            </a:br>
            <a:endParaRPr lang="pt-BR" dirty="0"/>
          </a:p>
        </p:txBody>
      </p:sp>
    </p:spTree>
    <p:extLst>
      <p:ext uri="{BB962C8B-B14F-4D97-AF65-F5344CB8AC3E}">
        <p14:creationId xmlns:p14="http://schemas.microsoft.com/office/powerpoint/2010/main" val="354460443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spTree>
    <p:extLst>
      <p:ext uri="{BB962C8B-B14F-4D97-AF65-F5344CB8AC3E}">
        <p14:creationId xmlns:p14="http://schemas.microsoft.com/office/powerpoint/2010/main" val="240025964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Laranja Vermelho">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Tema do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3E4F19A7-A959-40BB-972C-4880BAF8EB09}"/>
    </a:ext>
  </a:extLst>
</a:theme>
</file>

<file path=docProps/app.xml><?xml version="1.0" encoding="utf-8"?>
<Properties xmlns="http://schemas.openxmlformats.org/officeDocument/2006/extended-properties" xmlns:vt="http://schemas.openxmlformats.org/officeDocument/2006/docPropsVTypes">
  <Template>Office Theme</Template>
  <TotalTime>89</TotalTime>
  <Words>1266</Words>
  <Application>Microsoft Office PowerPoint</Application>
  <PresentationFormat>Widescreen</PresentationFormat>
  <Paragraphs>48</Paragraphs>
  <Slides>15</Slides>
  <Notes>0</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15</vt:i4>
      </vt:variant>
    </vt:vector>
  </HeadingPairs>
  <TitlesOfParts>
    <vt:vector size="19" baseType="lpstr">
      <vt:lpstr>Arial</vt:lpstr>
      <vt:lpstr>Calibri</vt:lpstr>
      <vt:lpstr>Calibri Light</vt:lpstr>
      <vt:lpstr>Office Theme</vt:lpstr>
      <vt:lpstr>Aula Cartografia dos [novos] Meios e Analítica Cultural </vt:lpstr>
      <vt:lpstr>Tópicos/Questões orientadoras</vt:lpstr>
      <vt:lpstr>Resenha de William Warner sobre LONM (Postmodern Culture, v. 12, n3, maio 2002) </vt:lpstr>
      <vt:lpstr>Apresentação do PowerPoint</vt:lpstr>
      <vt:lpstr>Apresentação do PowerPoint</vt:lpstr>
      <vt:lpstr>Apresentação do PowerPoint</vt:lpstr>
      <vt:lpstr>Apresentação do PowerPoint</vt:lpstr>
      <vt:lpstr>Apresentação do PowerPoint</vt:lpstr>
      <vt:lpstr>Apresentação do PowerPoint</vt:lpstr>
      <vt:lpstr>ART+COM – Invisible Shape of things to come</vt:lpstr>
      <vt:lpstr>(continuação análise Manovich)</vt:lpstr>
      <vt:lpstr>Crítica de Hansen a Manovich nessa análise</vt:lpstr>
      <vt:lpstr>Cultural Analytics</vt:lpstr>
      <vt:lpstr>Questões de pequisa – Cultural Analytics </vt:lpstr>
      <vt:lpstr>Apresentação do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gustavo fischer</dc:creator>
  <cp:lastModifiedBy>gustavo fischer</cp:lastModifiedBy>
  <cp:revision>12</cp:revision>
  <dcterms:created xsi:type="dcterms:W3CDTF">2013-11-07T13:01:28Z</dcterms:created>
  <dcterms:modified xsi:type="dcterms:W3CDTF">2013-11-07T14:30:30Z</dcterms:modified>
</cp:coreProperties>
</file>